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320" r:id="rId2"/>
    <p:sldId id="279" r:id="rId3"/>
    <p:sldId id="280" r:id="rId4"/>
    <p:sldId id="281" r:id="rId5"/>
    <p:sldId id="282" r:id="rId6"/>
    <p:sldId id="283" r:id="rId7"/>
    <p:sldId id="285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68" r:id="rId16"/>
    <p:sldId id="294" r:id="rId17"/>
    <p:sldId id="32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EC03A-4C8C-48DA-BD1D-E787BC0A964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85C3F77C-F1AC-4E45-A1E1-F47F62A01B66}">
      <dgm:prSet phldrT="[Text]"/>
      <dgm:spPr/>
      <dgm:t>
        <a:bodyPr/>
        <a:lstStyle/>
        <a:p>
          <a:r>
            <a:rPr lang="en-IN" dirty="0" smtClean="0">
              <a:latin typeface="Bookman Old Style" pitchFamily="18" charset="0"/>
            </a:rPr>
            <a:t>HISTORY</a:t>
          </a:r>
          <a:endParaRPr lang="en-IN" dirty="0">
            <a:latin typeface="Bookman Old Style" pitchFamily="18" charset="0"/>
          </a:endParaRPr>
        </a:p>
      </dgm:t>
    </dgm:pt>
    <dgm:pt modelId="{C5840786-ADBD-4E14-BBFA-BFC819F6BBAC}" type="parTrans" cxnId="{C3237875-D98D-4E51-8B12-FF1400EF2B7C}">
      <dgm:prSet/>
      <dgm:spPr/>
      <dgm:t>
        <a:bodyPr/>
        <a:lstStyle/>
        <a:p>
          <a:endParaRPr lang="en-IN"/>
        </a:p>
      </dgm:t>
    </dgm:pt>
    <dgm:pt modelId="{F471E83A-987A-4B52-AEF1-5B196B91E5FC}" type="sibTrans" cxnId="{C3237875-D98D-4E51-8B12-FF1400EF2B7C}">
      <dgm:prSet/>
      <dgm:spPr/>
      <dgm:t>
        <a:bodyPr/>
        <a:lstStyle/>
        <a:p>
          <a:endParaRPr lang="en-IN"/>
        </a:p>
      </dgm:t>
    </dgm:pt>
    <dgm:pt modelId="{05FEC113-7BB3-4CE9-8702-713F5687E2AA}">
      <dgm:prSet phldrT="[Text]"/>
      <dgm:spPr/>
      <dgm:t>
        <a:bodyPr/>
        <a:lstStyle/>
        <a:p>
          <a:r>
            <a:rPr lang="en-IN" dirty="0" smtClean="0">
              <a:latin typeface="Bookman Old Style" pitchFamily="18" charset="0"/>
            </a:rPr>
            <a:t>GEOGRAPHY</a:t>
          </a:r>
          <a:endParaRPr lang="en-IN" dirty="0">
            <a:latin typeface="Bookman Old Style" pitchFamily="18" charset="0"/>
          </a:endParaRPr>
        </a:p>
      </dgm:t>
    </dgm:pt>
    <dgm:pt modelId="{438625EC-BDEF-4B3A-A9D7-CA3F72C0DF63}" type="parTrans" cxnId="{EE0CD59F-291E-4F70-A8AF-AC5677C9C414}">
      <dgm:prSet/>
      <dgm:spPr/>
      <dgm:t>
        <a:bodyPr/>
        <a:lstStyle/>
        <a:p>
          <a:endParaRPr lang="en-IN"/>
        </a:p>
      </dgm:t>
    </dgm:pt>
    <dgm:pt modelId="{E539D811-0407-4EB4-9479-5E7A6C15F248}" type="sibTrans" cxnId="{EE0CD59F-291E-4F70-A8AF-AC5677C9C414}">
      <dgm:prSet/>
      <dgm:spPr/>
      <dgm:t>
        <a:bodyPr/>
        <a:lstStyle/>
        <a:p>
          <a:endParaRPr lang="en-IN"/>
        </a:p>
      </dgm:t>
    </dgm:pt>
    <dgm:pt modelId="{0A816FD5-095C-4619-B4BF-EA74E4B8153D}">
      <dgm:prSet phldrT="[Text]"/>
      <dgm:spPr/>
      <dgm:t>
        <a:bodyPr/>
        <a:lstStyle/>
        <a:p>
          <a:r>
            <a:rPr lang="en-IN" dirty="0" smtClean="0">
              <a:latin typeface="Bookman Old Style" pitchFamily="18" charset="0"/>
            </a:rPr>
            <a:t>CIVICS</a:t>
          </a:r>
          <a:r>
            <a:rPr lang="en-IN" dirty="0" smtClean="0"/>
            <a:t>	</a:t>
          </a:r>
          <a:endParaRPr lang="en-IN" dirty="0"/>
        </a:p>
      </dgm:t>
    </dgm:pt>
    <dgm:pt modelId="{0AC53EAC-A4DF-4289-B7A5-1B056CB082CB}" type="parTrans" cxnId="{4D9D81C7-CEA0-4249-957C-82866B52EA70}">
      <dgm:prSet/>
      <dgm:spPr/>
      <dgm:t>
        <a:bodyPr/>
        <a:lstStyle/>
        <a:p>
          <a:endParaRPr lang="en-IN"/>
        </a:p>
      </dgm:t>
    </dgm:pt>
    <dgm:pt modelId="{1E56C3B0-B56B-4F18-848F-6646DC97D2D1}" type="sibTrans" cxnId="{4D9D81C7-CEA0-4249-957C-82866B52EA70}">
      <dgm:prSet/>
      <dgm:spPr/>
      <dgm:t>
        <a:bodyPr/>
        <a:lstStyle/>
        <a:p>
          <a:endParaRPr lang="en-IN"/>
        </a:p>
      </dgm:t>
    </dgm:pt>
    <dgm:pt modelId="{FD305FCD-B57F-49B4-BA13-2BD6A8512AB2}">
      <dgm:prSet phldrT="[Text]"/>
      <dgm:spPr/>
      <dgm:t>
        <a:bodyPr/>
        <a:lstStyle/>
        <a:p>
          <a:r>
            <a:rPr lang="en-IN" dirty="0" smtClean="0">
              <a:latin typeface="Bookman Old Style" pitchFamily="18" charset="0"/>
            </a:rPr>
            <a:t>ECONOMICS</a:t>
          </a:r>
          <a:endParaRPr lang="en-IN" dirty="0">
            <a:latin typeface="Bookman Old Style" pitchFamily="18" charset="0"/>
          </a:endParaRPr>
        </a:p>
      </dgm:t>
    </dgm:pt>
    <dgm:pt modelId="{5DF9D8CD-068D-4BF3-8A4C-E135D7835C5C}" type="parTrans" cxnId="{AE2C9320-4799-4361-94AD-41FFF7EE4027}">
      <dgm:prSet/>
      <dgm:spPr/>
      <dgm:t>
        <a:bodyPr/>
        <a:lstStyle/>
        <a:p>
          <a:endParaRPr lang="en-IN"/>
        </a:p>
      </dgm:t>
    </dgm:pt>
    <dgm:pt modelId="{5D52C92C-1E49-4B19-912F-CCC2015BC47C}" type="sibTrans" cxnId="{AE2C9320-4799-4361-94AD-41FFF7EE4027}">
      <dgm:prSet/>
      <dgm:spPr/>
      <dgm:t>
        <a:bodyPr/>
        <a:lstStyle/>
        <a:p>
          <a:endParaRPr lang="en-IN"/>
        </a:p>
      </dgm:t>
    </dgm:pt>
    <dgm:pt modelId="{1F25B0CA-F12A-407F-8698-E687CAFF835E}" type="pres">
      <dgm:prSet presAssocID="{887EC03A-4C8C-48DA-BD1D-E787BC0A96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B0AB6C5-9EAD-40F2-B09B-7781F14044D0}" type="pres">
      <dgm:prSet presAssocID="{85C3F77C-F1AC-4E45-A1E1-F47F62A01B6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487362-0032-4720-AEF0-A40AF336EB7D}" type="pres">
      <dgm:prSet presAssocID="{F471E83A-987A-4B52-AEF1-5B196B91E5FC}" presName="sibTrans" presStyleCnt="0"/>
      <dgm:spPr/>
    </dgm:pt>
    <dgm:pt modelId="{BDA1EAB7-7860-4888-90F4-752F7D99FEC9}" type="pres">
      <dgm:prSet presAssocID="{05FEC113-7BB3-4CE9-8702-713F5687E2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2B4295A-B8FC-471B-ACEE-4BD8DE716D50}" type="pres">
      <dgm:prSet presAssocID="{E539D811-0407-4EB4-9479-5E7A6C15F248}" presName="sibTrans" presStyleCnt="0"/>
      <dgm:spPr/>
    </dgm:pt>
    <dgm:pt modelId="{C25960B3-42E8-4CB3-824C-B5D74B6F22A3}" type="pres">
      <dgm:prSet presAssocID="{0A816FD5-095C-4619-B4BF-EA74E4B8153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01766C6-CB93-4EC3-9A70-F620BB4E4FF3}" type="pres">
      <dgm:prSet presAssocID="{1E56C3B0-B56B-4F18-848F-6646DC97D2D1}" presName="sibTrans" presStyleCnt="0"/>
      <dgm:spPr/>
    </dgm:pt>
    <dgm:pt modelId="{9FD49302-D776-42DA-BCE3-18B3701CFE7B}" type="pres">
      <dgm:prSet presAssocID="{FD305FCD-B57F-49B4-BA13-2BD6A8512AB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3237875-D98D-4E51-8B12-FF1400EF2B7C}" srcId="{887EC03A-4C8C-48DA-BD1D-E787BC0A9643}" destId="{85C3F77C-F1AC-4E45-A1E1-F47F62A01B66}" srcOrd="0" destOrd="0" parTransId="{C5840786-ADBD-4E14-BBFA-BFC819F6BBAC}" sibTransId="{F471E83A-987A-4B52-AEF1-5B196B91E5FC}"/>
    <dgm:cxn modelId="{4D9D81C7-CEA0-4249-957C-82866B52EA70}" srcId="{887EC03A-4C8C-48DA-BD1D-E787BC0A9643}" destId="{0A816FD5-095C-4619-B4BF-EA74E4B8153D}" srcOrd="2" destOrd="0" parTransId="{0AC53EAC-A4DF-4289-B7A5-1B056CB082CB}" sibTransId="{1E56C3B0-B56B-4F18-848F-6646DC97D2D1}"/>
    <dgm:cxn modelId="{4AA5E405-A104-4177-9D37-EC78EC4EE589}" type="presOf" srcId="{05FEC113-7BB3-4CE9-8702-713F5687E2AA}" destId="{BDA1EAB7-7860-4888-90F4-752F7D99FEC9}" srcOrd="0" destOrd="0" presId="urn:microsoft.com/office/officeart/2005/8/layout/default"/>
    <dgm:cxn modelId="{3A50C148-D733-47B9-AD05-32CB5F51842A}" type="presOf" srcId="{0A816FD5-095C-4619-B4BF-EA74E4B8153D}" destId="{C25960B3-42E8-4CB3-824C-B5D74B6F22A3}" srcOrd="0" destOrd="0" presId="urn:microsoft.com/office/officeart/2005/8/layout/default"/>
    <dgm:cxn modelId="{EE0CD59F-291E-4F70-A8AF-AC5677C9C414}" srcId="{887EC03A-4C8C-48DA-BD1D-E787BC0A9643}" destId="{05FEC113-7BB3-4CE9-8702-713F5687E2AA}" srcOrd="1" destOrd="0" parTransId="{438625EC-BDEF-4B3A-A9D7-CA3F72C0DF63}" sibTransId="{E539D811-0407-4EB4-9479-5E7A6C15F248}"/>
    <dgm:cxn modelId="{CC3E4DF8-5810-42C7-AA34-E0F3A4610E52}" type="presOf" srcId="{887EC03A-4C8C-48DA-BD1D-E787BC0A9643}" destId="{1F25B0CA-F12A-407F-8698-E687CAFF835E}" srcOrd="0" destOrd="0" presId="urn:microsoft.com/office/officeart/2005/8/layout/default"/>
    <dgm:cxn modelId="{AE2C9320-4799-4361-94AD-41FFF7EE4027}" srcId="{887EC03A-4C8C-48DA-BD1D-E787BC0A9643}" destId="{FD305FCD-B57F-49B4-BA13-2BD6A8512AB2}" srcOrd="3" destOrd="0" parTransId="{5DF9D8CD-068D-4BF3-8A4C-E135D7835C5C}" sibTransId="{5D52C92C-1E49-4B19-912F-CCC2015BC47C}"/>
    <dgm:cxn modelId="{020F2433-390B-4587-BD8B-92D6C0015DBC}" type="presOf" srcId="{85C3F77C-F1AC-4E45-A1E1-F47F62A01B66}" destId="{7B0AB6C5-9EAD-40F2-B09B-7781F14044D0}" srcOrd="0" destOrd="0" presId="urn:microsoft.com/office/officeart/2005/8/layout/default"/>
    <dgm:cxn modelId="{8B10FB83-7E5C-462A-A7F8-6B5D4733B154}" type="presOf" srcId="{FD305FCD-B57F-49B4-BA13-2BD6A8512AB2}" destId="{9FD49302-D776-42DA-BCE3-18B3701CFE7B}" srcOrd="0" destOrd="0" presId="urn:microsoft.com/office/officeart/2005/8/layout/default"/>
    <dgm:cxn modelId="{529922E5-9516-465B-8BBB-647313A10BC5}" type="presParOf" srcId="{1F25B0CA-F12A-407F-8698-E687CAFF835E}" destId="{7B0AB6C5-9EAD-40F2-B09B-7781F14044D0}" srcOrd="0" destOrd="0" presId="urn:microsoft.com/office/officeart/2005/8/layout/default"/>
    <dgm:cxn modelId="{E65E9135-7650-495D-97D1-E3207E500455}" type="presParOf" srcId="{1F25B0CA-F12A-407F-8698-E687CAFF835E}" destId="{1E487362-0032-4720-AEF0-A40AF336EB7D}" srcOrd="1" destOrd="0" presId="urn:microsoft.com/office/officeart/2005/8/layout/default"/>
    <dgm:cxn modelId="{A78FDE33-88FE-4FD6-B35B-1C100F7DDFF9}" type="presParOf" srcId="{1F25B0CA-F12A-407F-8698-E687CAFF835E}" destId="{BDA1EAB7-7860-4888-90F4-752F7D99FEC9}" srcOrd="2" destOrd="0" presId="urn:microsoft.com/office/officeart/2005/8/layout/default"/>
    <dgm:cxn modelId="{E22024EE-F873-4944-97E8-777854C455AD}" type="presParOf" srcId="{1F25B0CA-F12A-407F-8698-E687CAFF835E}" destId="{C2B4295A-B8FC-471B-ACEE-4BD8DE716D50}" srcOrd="3" destOrd="0" presId="urn:microsoft.com/office/officeart/2005/8/layout/default"/>
    <dgm:cxn modelId="{17B2F027-7953-465D-AA5F-88D4B3ED4003}" type="presParOf" srcId="{1F25B0CA-F12A-407F-8698-E687CAFF835E}" destId="{C25960B3-42E8-4CB3-824C-B5D74B6F22A3}" srcOrd="4" destOrd="0" presId="urn:microsoft.com/office/officeart/2005/8/layout/default"/>
    <dgm:cxn modelId="{F92584AF-5DCE-4B45-898F-E911515F89AA}" type="presParOf" srcId="{1F25B0CA-F12A-407F-8698-E687CAFF835E}" destId="{A01766C6-CB93-4EC3-9A70-F620BB4E4FF3}" srcOrd="5" destOrd="0" presId="urn:microsoft.com/office/officeart/2005/8/layout/default"/>
    <dgm:cxn modelId="{2E5F649E-7714-4AE5-A1EA-44F86C7BEC8A}" type="presParOf" srcId="{1F25B0CA-F12A-407F-8698-E687CAFF835E}" destId="{9FD49302-D776-42DA-BCE3-18B3701CFE7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AB6C5-9EAD-40F2-B09B-7781F14044D0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 dirty="0" smtClean="0">
              <a:latin typeface="Bookman Old Style" pitchFamily="18" charset="0"/>
            </a:rPr>
            <a:t>HISTORY</a:t>
          </a:r>
          <a:endParaRPr lang="en-IN" sz="3100" kern="1200" dirty="0">
            <a:latin typeface="Bookman Old Style" pitchFamily="18" charset="0"/>
          </a:endParaRPr>
        </a:p>
      </dsp:txBody>
      <dsp:txXfrm>
        <a:off x="744" y="145603"/>
        <a:ext cx="2902148" cy="1741289"/>
      </dsp:txXfrm>
    </dsp:sp>
    <dsp:sp modelId="{BDA1EAB7-7860-4888-90F4-752F7D99FEC9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 dirty="0" smtClean="0">
              <a:latin typeface="Bookman Old Style" pitchFamily="18" charset="0"/>
            </a:rPr>
            <a:t>GEOGRAPHY</a:t>
          </a:r>
          <a:endParaRPr lang="en-IN" sz="3100" kern="1200" dirty="0">
            <a:latin typeface="Bookman Old Style" pitchFamily="18" charset="0"/>
          </a:endParaRPr>
        </a:p>
      </dsp:txBody>
      <dsp:txXfrm>
        <a:off x="3193107" y="145603"/>
        <a:ext cx="2902148" cy="1741289"/>
      </dsp:txXfrm>
    </dsp:sp>
    <dsp:sp modelId="{C25960B3-42E8-4CB3-824C-B5D74B6F22A3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 dirty="0" smtClean="0">
              <a:latin typeface="Bookman Old Style" pitchFamily="18" charset="0"/>
            </a:rPr>
            <a:t>CIVICS</a:t>
          </a:r>
          <a:r>
            <a:rPr lang="en-IN" sz="3100" kern="1200" dirty="0" smtClean="0"/>
            <a:t>	</a:t>
          </a:r>
          <a:endParaRPr lang="en-IN" sz="3100" kern="1200" dirty="0"/>
        </a:p>
      </dsp:txBody>
      <dsp:txXfrm>
        <a:off x="744" y="2177107"/>
        <a:ext cx="2902148" cy="1741289"/>
      </dsp:txXfrm>
    </dsp:sp>
    <dsp:sp modelId="{9FD49302-D776-42DA-BCE3-18B3701CFE7B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 dirty="0" smtClean="0">
              <a:latin typeface="Bookman Old Style" pitchFamily="18" charset="0"/>
            </a:rPr>
            <a:t>ECONOMICS</a:t>
          </a:r>
          <a:endParaRPr lang="en-IN" sz="3100" kern="1200" dirty="0">
            <a:latin typeface="Bookman Old Style" pitchFamily="18" charset="0"/>
          </a:endParaRPr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1B737-B626-4B5C-9B9B-C7AD838CF76C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E6F56-11C6-4453-B9D8-A39A98B28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3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829761"/>
          </a:xfrm>
        </p:spPr>
        <p:txBody>
          <a:bodyPr/>
          <a:lstStyle/>
          <a:p>
            <a:pPr algn="ctr"/>
            <a:r>
              <a:rPr lang="en-IN" dirty="0" smtClean="0">
                <a:latin typeface="Bookman Old Style" pitchFamily="18" charset="0"/>
              </a:rPr>
              <a:t>LEARNING OUTCOMES</a:t>
            </a:r>
            <a:endParaRPr lang="en-IN" dirty="0"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772400" cy="1199704"/>
          </a:xfrm>
        </p:spPr>
        <p:txBody>
          <a:bodyPr>
            <a:normAutofit/>
          </a:bodyPr>
          <a:lstStyle/>
          <a:p>
            <a:pPr marL="109728" algn="ctr"/>
            <a:r>
              <a:rPr lang="en-US" sz="3200" b="1" dirty="0">
                <a:latin typeface="Bookman Old Style" pitchFamily="18" charset="0"/>
              </a:rPr>
              <a:t>What you </a:t>
            </a:r>
            <a:r>
              <a:rPr lang="en-US" sz="3200" b="1" dirty="0" smtClean="0">
                <a:latin typeface="Bookman Old Style" pitchFamily="18" charset="0"/>
              </a:rPr>
              <a:t>Know  and </a:t>
            </a:r>
            <a:r>
              <a:rPr lang="en-US" sz="3200" b="1" dirty="0">
                <a:latin typeface="Bookman Old Style" pitchFamily="18" charset="0"/>
              </a:rPr>
              <a:t>What Can Do</a:t>
            </a:r>
          </a:p>
          <a:p>
            <a:pPr algn="ctr"/>
            <a:endParaRPr lang="en-IN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3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864291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Cultural </a:t>
            </a: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diversity</a:t>
            </a:r>
            <a:r>
              <a:rPr lang="en-US" dirty="0">
                <a:latin typeface="Bookman Old Style" pitchFamily="18" charset="0"/>
              </a:rPr>
              <a:t> of any region </a:t>
            </a:r>
          </a:p>
          <a:p>
            <a:pPr>
              <a:buFont typeface="Wingdings" pitchFamily="2" charset="2"/>
              <a:buChar char="v"/>
            </a:pP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Historical </a:t>
            </a:r>
            <a:r>
              <a:rPr lang="en-IN" dirty="0">
                <a:solidFill>
                  <a:srgbClr val="FF0000"/>
                </a:solidFill>
                <a:latin typeface="Bookman Old Style" pitchFamily="18" charset="0"/>
              </a:rPr>
              <a:t>events </a:t>
            </a:r>
            <a:r>
              <a:rPr lang="en-IN" dirty="0">
                <a:latin typeface="Bookman Old Style" pitchFamily="18" charset="0"/>
              </a:rPr>
              <a:t>and personalities 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E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conomic </a:t>
            </a: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issues </a:t>
            </a:r>
            <a:r>
              <a:rPr lang="en-US" dirty="0">
                <a:latin typeface="Bookman Old Style" pitchFamily="18" charset="0"/>
              </a:rPr>
              <a:t>such as economic development and globalisation </a:t>
            </a:r>
          </a:p>
          <a:p>
            <a:pPr>
              <a:buFont typeface="Wingdings" pitchFamily="2" charset="2"/>
              <a:buChar char="v"/>
            </a:pPr>
            <a:r>
              <a:rPr lang="en-IN" dirty="0" smtClean="0">
                <a:latin typeface="Bookman Old Style" pitchFamily="18" charset="0"/>
              </a:rPr>
              <a:t>People and their </a:t>
            </a: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adaptation</a:t>
            </a:r>
            <a:r>
              <a:rPr lang="en-IN" dirty="0">
                <a:latin typeface="Bookman Old Style" pitchFamily="18" charset="0"/>
              </a:rPr>
              <a:t>	</a:t>
            </a:r>
          </a:p>
          <a:p>
            <a:pPr>
              <a:buFont typeface="Wingdings" pitchFamily="2" charset="2"/>
              <a:buChar char="v"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066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ookman Old Style" pitchFamily="18" charset="0"/>
              </a:rPr>
              <a:t>8. Constructs </a:t>
            </a:r>
            <a:r>
              <a:rPr lang="en-US" sz="2800" dirty="0">
                <a:latin typeface="Bookman Old Style" pitchFamily="18" charset="0"/>
              </a:rPr>
              <a:t>views / arguments / ideas on 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the </a:t>
            </a:r>
            <a:r>
              <a:rPr lang="en-US" sz="2800" dirty="0">
                <a:latin typeface="Bookman Old Style" pitchFamily="18" charset="0"/>
              </a:rPr>
              <a:t>basis of collected / given information </a:t>
            </a:r>
            <a:br>
              <a:rPr lang="en-US" sz="2800" dirty="0">
                <a:latin typeface="Bookman Old Style" pitchFamily="18" charset="0"/>
              </a:rPr>
            </a:b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19544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Predicts </a:t>
            </a: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the impact</a:t>
            </a:r>
            <a:r>
              <a:rPr lang="en-US" dirty="0">
                <a:latin typeface="Bookman Old Style" pitchFamily="18" charset="0"/>
              </a:rPr>
              <a:t> of pollution of water, air, land and noise on human health.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Predicts </a:t>
            </a:r>
            <a:r>
              <a:rPr lang="en-US" dirty="0">
                <a:latin typeface="Bookman Old Style" pitchFamily="18" charset="0"/>
              </a:rPr>
              <a:t>natural disasters due to deforestation</a:t>
            </a:r>
            <a:r>
              <a:rPr lang="en-US" dirty="0" smtClean="0">
                <a:latin typeface="Bookman Old Style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Problems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related to agriculture and transport </a:t>
            </a:r>
          </a:p>
          <a:p>
            <a:pPr marL="109728" indent="0" algn="just">
              <a:buNone/>
            </a:pPr>
            <a:r>
              <a:rPr lang="en-IN" dirty="0">
                <a:latin typeface="Bookman Old Style" pitchFamily="18" charset="0"/>
              </a:rPr>
              <a:t>	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792162"/>
          </a:xfrm>
        </p:spPr>
        <p:txBody>
          <a:bodyPr>
            <a:noAutofit/>
          </a:bodyPr>
          <a:lstStyle/>
          <a:p>
            <a:pPr marL="624078" indent="-514350"/>
            <a:r>
              <a:rPr lang="en-US" sz="2400" dirty="0" smtClean="0">
                <a:latin typeface="Bookman Old Style" pitchFamily="18" charset="0"/>
              </a:rPr>
              <a:t>9. Extrapolates </a:t>
            </a:r>
            <a:r>
              <a:rPr lang="en-US" sz="2400" dirty="0">
                <a:latin typeface="Bookman Old Style" pitchFamily="18" charset="0"/>
              </a:rPr>
              <a:t>and </a:t>
            </a:r>
            <a:r>
              <a:rPr lang="en-US" sz="2400" dirty="0" smtClean="0">
                <a:latin typeface="Bookman Old Style" pitchFamily="18" charset="0"/>
              </a:rPr>
              <a:t>predicts </a:t>
            </a:r>
            <a:r>
              <a:rPr lang="en-US" sz="2400" dirty="0">
                <a:latin typeface="Bookman Old Style" pitchFamily="18" charset="0"/>
              </a:rPr>
              <a:t>events and phenomena </a:t>
            </a:r>
            <a:br>
              <a:rPr lang="en-US" sz="2400" dirty="0">
                <a:latin typeface="Bookman Old Style" pitchFamily="18" charset="0"/>
              </a:rPr>
            </a:b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26686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Problems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related to agriculture and transport </a:t>
            </a:r>
          </a:p>
          <a:p>
            <a:pPr algn="just">
              <a:buFont typeface="Wingdings" pitchFamily="2" charset="2"/>
              <a:buChar char="v"/>
            </a:pPr>
            <a:r>
              <a:rPr lang="en-IN" dirty="0">
                <a:solidFill>
                  <a:srgbClr val="FF0000"/>
                </a:solidFill>
                <a:latin typeface="Bookman Old Style" pitchFamily="18" charset="0"/>
              </a:rPr>
              <a:t>G</a:t>
            </a: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enerates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>
                <a:latin typeface="Bookman Old Style" pitchFamily="18" charset="0"/>
              </a:rPr>
              <a:t>employment opportunities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mproves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access to credit for low income families 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  <a:p>
            <a:pPr marL="109728" indent="0" algn="just">
              <a:buNone/>
            </a:pPr>
            <a:r>
              <a:rPr lang="en-IN" dirty="0">
                <a:latin typeface="Bookman Old Style" pitchFamily="18" charset="0"/>
              </a:rPr>
              <a:t>	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200" dirty="0" smtClean="0">
                <a:latin typeface="Bookman Old Style" pitchFamily="18" charset="0"/>
              </a:rPr>
              <a:t>10. Illustrates </a:t>
            </a:r>
            <a:r>
              <a:rPr lang="en-IN" sz="3200" dirty="0">
                <a:latin typeface="Bookman Old Style" pitchFamily="18" charset="0"/>
              </a:rPr>
              <a:t>decision making / </a:t>
            </a:r>
            <a:r>
              <a:rPr lang="en-IN" sz="3200" dirty="0" smtClean="0">
                <a:latin typeface="Bookman Old Style" pitchFamily="18" charset="0"/>
              </a:rPr>
              <a:t/>
            </a:r>
            <a:br>
              <a:rPr lang="en-IN" sz="3200" dirty="0" smtClean="0">
                <a:latin typeface="Bookman Old Style" pitchFamily="18" charset="0"/>
              </a:rPr>
            </a:br>
            <a:r>
              <a:rPr lang="en-IN" sz="3200" dirty="0">
                <a:latin typeface="Bookman Old Style" pitchFamily="18" charset="0"/>
              </a:rPr>
              <a:t> </a:t>
            </a:r>
            <a:r>
              <a:rPr lang="en-IN" sz="3200" dirty="0" smtClean="0">
                <a:latin typeface="Bookman Old Style" pitchFamily="18" charset="0"/>
              </a:rPr>
              <a:t>     problem </a:t>
            </a:r>
            <a:r>
              <a:rPr lang="en-IN" sz="3200" dirty="0">
                <a:latin typeface="Bookman Old Style" pitchFamily="18" charset="0"/>
              </a:rPr>
              <a:t>solving skills </a:t>
            </a:r>
            <a:br>
              <a:rPr lang="en-IN" sz="3200" dirty="0">
                <a:latin typeface="Bookman Old Style" pitchFamily="18" charset="0"/>
              </a:rPr>
            </a:b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6164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Empathizes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with the people who were affected by displacement, extremism and natural and human-made disasters,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Recognizes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how physical and mental violence leads to immense suffering of human beings </a:t>
            </a:r>
          </a:p>
          <a:p>
            <a:pPr marL="109728" indent="0" algn="just">
              <a:buNone/>
            </a:pPr>
            <a:r>
              <a:rPr lang="en-IN" dirty="0">
                <a:latin typeface="Bookman Old Style" pitchFamily="18" charset="0"/>
              </a:rPr>
              <a:t>	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Bookman Old Style" pitchFamily="18" charset="0"/>
              </a:rPr>
              <a:t>11. Shows </a:t>
            </a:r>
            <a:r>
              <a:rPr lang="en-US" sz="3200" dirty="0">
                <a:latin typeface="Bookman Old Style" pitchFamily="18" charset="0"/>
              </a:rPr>
              <a:t>sensitivity and </a:t>
            </a:r>
            <a:r>
              <a:rPr lang="en-US" sz="3200" dirty="0" smtClean="0">
                <a:latin typeface="Bookman Old Style" pitchFamily="18" charset="0"/>
              </a:rPr>
              <a:t/>
            </a:r>
            <a:br>
              <a:rPr lang="en-US" sz="3200" dirty="0" smtClean="0">
                <a:latin typeface="Bookman Old Style" pitchFamily="18" charset="0"/>
              </a:rPr>
            </a:br>
            <a:r>
              <a:rPr lang="en-US" sz="3200" dirty="0">
                <a:latin typeface="Bookman Old Style" pitchFamily="18" charset="0"/>
              </a:rPr>
              <a:t> </a:t>
            </a:r>
            <a:r>
              <a:rPr lang="en-US" sz="3200" dirty="0" smtClean="0">
                <a:latin typeface="Bookman Old Style" pitchFamily="18" charset="0"/>
              </a:rPr>
              <a:t>    appreciation </a:t>
            </a:r>
            <a:r>
              <a:rPr lang="en-US" sz="3200" dirty="0">
                <a:latin typeface="Bookman Old Style" pitchFamily="18" charset="0"/>
              </a:rPr>
              <a:t>skills </a:t>
            </a:r>
            <a:br>
              <a:rPr lang="en-US" sz="3200" dirty="0">
                <a:latin typeface="Bookman Old Style" pitchFamily="18" charset="0"/>
              </a:rPr>
            </a:b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41550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C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lassifies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types of resources, minerals, farming e.g. subsistence and commercial farming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C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ompares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areas growing rice and wheat on the map of India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Bookman Old Style" pitchFamily="18" charset="0"/>
              </a:rPr>
              <a:t>C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ompares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the powers and functions of state and central government in India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Classifies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national and regional political parties in India 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IN" sz="3200" dirty="0" smtClean="0">
                <a:latin typeface="Bookman Old Style" pitchFamily="18" charset="0"/>
              </a:rPr>
              <a:t>12. Classifies </a:t>
            </a:r>
            <a:r>
              <a:rPr lang="en-IN" sz="3200" dirty="0">
                <a:latin typeface="Bookman Old Style" pitchFamily="18" charset="0"/>
              </a:rPr>
              <a:t>and Compares events, </a:t>
            </a:r>
            <a:r>
              <a:rPr lang="en-IN" sz="3200" dirty="0" smtClean="0">
                <a:latin typeface="Bookman Old Style" pitchFamily="18" charset="0"/>
              </a:rPr>
              <a:t/>
            </a:r>
            <a:br>
              <a:rPr lang="en-IN" sz="3200" dirty="0" smtClean="0">
                <a:latin typeface="Bookman Old Style" pitchFamily="18" charset="0"/>
              </a:rPr>
            </a:br>
            <a:r>
              <a:rPr lang="en-IN" sz="3200" dirty="0">
                <a:latin typeface="Bookman Old Style" pitchFamily="18" charset="0"/>
              </a:rPr>
              <a:t> </a:t>
            </a:r>
            <a:r>
              <a:rPr lang="en-IN" sz="3200" dirty="0" smtClean="0">
                <a:latin typeface="Bookman Old Style" pitchFamily="18" charset="0"/>
              </a:rPr>
              <a:t>      Facts </a:t>
            </a:r>
            <a:r>
              <a:rPr lang="en-IN" sz="3200" dirty="0">
                <a:latin typeface="Bookman Old Style" pitchFamily="18" charset="0"/>
              </a:rPr>
              <a:t>, data and Figures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18071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Total </a:t>
            </a:r>
            <a:r>
              <a:rPr lang="en-US" b="1" dirty="0" err="1" smtClean="0"/>
              <a:t>No.of</a:t>
            </a:r>
            <a:r>
              <a:rPr lang="en-US" b="1" dirty="0" smtClean="0"/>
              <a:t> LO’S in </a:t>
            </a:r>
            <a:r>
              <a:rPr lang="en-US" b="1" dirty="0" smtClean="0">
                <a:latin typeface="Bookman Old Style" pitchFamily="18" charset="0"/>
              </a:rPr>
              <a:t>secondary</a:t>
            </a:r>
            <a:r>
              <a:rPr lang="en-US" b="1" dirty="0" smtClean="0"/>
              <a:t> stage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3716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en-US" sz="4000" b="1" dirty="0" smtClean="0">
                <a:latin typeface="Bookman Old Style" pitchFamily="18" charset="0"/>
              </a:rPr>
              <a:t>112</a:t>
            </a:r>
          </a:p>
          <a:p>
            <a:pPr algn="ctr">
              <a:buNone/>
            </a:pPr>
            <a:endParaRPr lang="en-US" sz="3600" b="1" dirty="0" smtClean="0">
              <a:latin typeface="Bookman Old Style" pitchFamily="18" charset="0"/>
            </a:endParaRPr>
          </a:p>
          <a:p>
            <a:pPr lvl="2">
              <a:buFont typeface="Wingdings" pitchFamily="2" charset="2"/>
              <a:buChar char="Ø"/>
            </a:pPr>
            <a:r>
              <a:rPr lang="en-US" sz="4000" dirty="0" smtClean="0">
                <a:latin typeface="Bookman Old Style" pitchFamily="18" charset="0"/>
              </a:rPr>
              <a:t>IX  – 55</a:t>
            </a:r>
          </a:p>
          <a:p>
            <a:pPr lvl="2">
              <a:buFont typeface="Wingdings" pitchFamily="2" charset="2"/>
              <a:buChar char="Ø"/>
            </a:pPr>
            <a:r>
              <a:rPr lang="en-US" sz="4000" dirty="0" smtClean="0">
                <a:latin typeface="Bookman Old Style" pitchFamily="18" charset="0"/>
              </a:rPr>
              <a:t>X	-  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875469"/>
              </p:ext>
            </p:extLst>
          </p:nvPr>
        </p:nvGraphicFramePr>
        <p:xfrm>
          <a:off x="228600" y="685800"/>
          <a:ext cx="8686800" cy="4854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752600"/>
                <a:gridCol w="2171700"/>
                <a:gridCol w="2171700"/>
              </a:tblGrid>
              <a:tr h="631217"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Domains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IX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X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Total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31217">
                <a:tc>
                  <a:txBody>
                    <a:bodyPr/>
                    <a:lstStyle/>
                    <a:p>
                      <a:r>
                        <a:rPr lang="en-IN" sz="3200" dirty="0" smtClean="0">
                          <a:latin typeface="Bookman Old Style" pitchFamily="18" charset="0"/>
                        </a:rPr>
                        <a:t>History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10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08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18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31217">
                <a:tc>
                  <a:txBody>
                    <a:bodyPr/>
                    <a:lstStyle/>
                    <a:p>
                      <a:r>
                        <a:rPr lang="en-IN" sz="3200" dirty="0" smtClean="0">
                          <a:latin typeface="Bookman Old Style" pitchFamily="18" charset="0"/>
                        </a:rPr>
                        <a:t>Geography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14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10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24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31217">
                <a:tc>
                  <a:txBody>
                    <a:bodyPr/>
                    <a:lstStyle/>
                    <a:p>
                      <a:r>
                        <a:rPr lang="en-IN" sz="3200" dirty="0" smtClean="0">
                          <a:latin typeface="Bookman Old Style" pitchFamily="18" charset="0"/>
                        </a:rPr>
                        <a:t>Civics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13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09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22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31217">
                <a:tc>
                  <a:txBody>
                    <a:bodyPr/>
                    <a:lstStyle/>
                    <a:p>
                      <a:r>
                        <a:rPr lang="en-IN" sz="3200" dirty="0" smtClean="0">
                          <a:latin typeface="Bookman Old Style" pitchFamily="18" charset="0"/>
                        </a:rPr>
                        <a:t>Economics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12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17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29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53915">
                <a:tc>
                  <a:txBody>
                    <a:bodyPr/>
                    <a:lstStyle/>
                    <a:p>
                      <a:r>
                        <a:rPr lang="en-IN" sz="3200" dirty="0" smtClean="0">
                          <a:latin typeface="Bookman Old Style" pitchFamily="18" charset="0"/>
                        </a:rPr>
                        <a:t>Inter</a:t>
                      </a:r>
                      <a:r>
                        <a:rPr lang="en-IN" sz="3200" baseline="0" dirty="0" smtClean="0">
                          <a:latin typeface="Bookman Old Style" pitchFamily="18" charset="0"/>
                        </a:rPr>
                        <a:t> link in SS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06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13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dirty="0" smtClean="0">
                          <a:latin typeface="Bookman Old Style" pitchFamily="18" charset="0"/>
                        </a:rPr>
                        <a:t>19</a:t>
                      </a:r>
                      <a:endParaRPr lang="en-IN" sz="32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631217"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>
                          <a:latin typeface="Bookman Old Style" pitchFamily="18" charset="0"/>
                        </a:rPr>
                        <a:t>Total</a:t>
                      </a:r>
                      <a:endParaRPr lang="en-IN" sz="32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>
                          <a:latin typeface="Bookman Old Style" pitchFamily="18" charset="0"/>
                        </a:rPr>
                        <a:t>55</a:t>
                      </a:r>
                      <a:endParaRPr lang="en-IN" sz="32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>
                          <a:latin typeface="Bookman Old Style" pitchFamily="18" charset="0"/>
                        </a:rPr>
                        <a:t>57</a:t>
                      </a:r>
                      <a:endParaRPr lang="en-IN" sz="32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3200" b="1" dirty="0" smtClean="0">
                          <a:latin typeface="Bookman Old Style" pitchFamily="18" charset="0"/>
                        </a:rPr>
                        <a:t>112</a:t>
                      </a:r>
                      <a:endParaRPr lang="en-IN" sz="32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28601"/>
            <a:ext cx="7772400" cy="1143000"/>
          </a:xfrm>
        </p:spPr>
        <p:txBody>
          <a:bodyPr/>
          <a:lstStyle/>
          <a:p>
            <a:r>
              <a:rPr lang="en-IN" dirty="0" smtClean="0"/>
              <a:t>Thank You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382000" cy="2971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b="1" dirty="0" smtClean="0">
                <a:latin typeface="Bookman Old Style" pitchFamily="18" charset="0"/>
              </a:rPr>
              <a:t>Team Members</a:t>
            </a:r>
          </a:p>
          <a:p>
            <a:pPr algn="just"/>
            <a:endParaRPr lang="en-IN" b="1" dirty="0" smtClean="0">
              <a:latin typeface="Bookman Old Style" pitchFamily="18" charset="0"/>
            </a:endParaRPr>
          </a:p>
          <a:p>
            <a:pPr algn="just">
              <a:lnSpc>
                <a:spcPct val="210000"/>
              </a:lnSpc>
            </a:pPr>
            <a:r>
              <a:rPr lang="en-IN" dirty="0" smtClean="0">
                <a:latin typeface="Bookman Old Style" pitchFamily="18" charset="0"/>
              </a:rPr>
              <a:t>1. </a:t>
            </a:r>
            <a:r>
              <a:rPr lang="en-IN" dirty="0" err="1" smtClean="0">
                <a:latin typeface="Bookman Old Style" pitchFamily="18" charset="0"/>
              </a:rPr>
              <a:t>Mr.K.Ramaraj</a:t>
            </a:r>
            <a:r>
              <a:rPr lang="en-IN" dirty="0" smtClean="0">
                <a:latin typeface="Bookman Old Style" pitchFamily="18" charset="0"/>
              </a:rPr>
              <a:t>, SL,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2. </a:t>
            </a:r>
            <a:r>
              <a:rPr lang="en-IN" dirty="0" err="1" smtClean="0">
                <a:latin typeface="Bookman Old Style" pitchFamily="18" charset="0"/>
              </a:rPr>
              <a:t>Mr.K.Ramachandran</a:t>
            </a:r>
            <a:r>
              <a:rPr lang="en-IN" dirty="0" smtClean="0">
                <a:latin typeface="Bookman Old Style" pitchFamily="18" charset="0"/>
              </a:rPr>
              <a:t>, SL , DIET – </a:t>
            </a:r>
            <a:r>
              <a:rPr lang="en-IN" dirty="0" err="1" smtClean="0">
                <a:latin typeface="Bookman Old Style" pitchFamily="18" charset="0"/>
              </a:rPr>
              <a:t>T.Kallupatti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3.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N.Mahalakshmi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Palayampatti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4. </a:t>
            </a:r>
            <a:r>
              <a:rPr lang="en-IN" dirty="0" err="1" smtClean="0">
                <a:latin typeface="Bookman Old Style" pitchFamily="18" charset="0"/>
              </a:rPr>
              <a:t>Mrs.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D.Shiyamala</a:t>
            </a:r>
            <a:r>
              <a:rPr lang="en-IN" dirty="0" smtClean="0">
                <a:latin typeface="Bookman Old Style" pitchFamily="18" charset="0"/>
              </a:rPr>
              <a:t>, Lecturer, DIET – </a:t>
            </a:r>
            <a:r>
              <a:rPr lang="en-IN" dirty="0" err="1" smtClean="0">
                <a:latin typeface="Bookman Old Style" pitchFamily="18" charset="0"/>
              </a:rPr>
              <a:t>Kalayarkoil</a:t>
            </a:r>
            <a:endParaRPr lang="en-IN" dirty="0" smtClean="0">
              <a:latin typeface="Bookman Old Style" pitchFamily="18" charset="0"/>
            </a:endParaRPr>
          </a:p>
          <a:p>
            <a:pPr algn="just"/>
            <a:r>
              <a:rPr lang="en-IN" dirty="0" smtClean="0">
                <a:latin typeface="Bookman Old Style" pitchFamily="18" charset="0"/>
              </a:rPr>
              <a:t>5. </a:t>
            </a:r>
            <a:r>
              <a:rPr lang="en-IN" dirty="0" err="1" smtClean="0">
                <a:latin typeface="Bookman Old Style" pitchFamily="18" charset="0"/>
              </a:rPr>
              <a:t>Mr.</a:t>
            </a:r>
            <a:r>
              <a:rPr lang="en-IN" dirty="0" smtClean="0">
                <a:latin typeface="Bookman Old Style" pitchFamily="18" charset="0"/>
              </a:rPr>
              <a:t> </a:t>
            </a:r>
            <a:r>
              <a:rPr lang="en-IN" dirty="0" err="1" smtClean="0">
                <a:latin typeface="Bookman Old Style" pitchFamily="18" charset="0"/>
              </a:rPr>
              <a:t>M.Ranjith</a:t>
            </a:r>
            <a:r>
              <a:rPr lang="en-IN" dirty="0" smtClean="0">
                <a:latin typeface="Bookman Old Style" pitchFamily="18" charset="0"/>
              </a:rPr>
              <a:t> Kumar, Lecturer, DIET – T. </a:t>
            </a:r>
            <a:r>
              <a:rPr lang="en-IN" dirty="0" err="1" smtClean="0">
                <a:latin typeface="Bookman Old Style" pitchFamily="18" charset="0"/>
              </a:rPr>
              <a:t>Kallupatti</a:t>
            </a:r>
            <a:endParaRPr lang="en-IN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22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IN" b="1" dirty="0" smtClean="0">
                <a:latin typeface="Bookman Old Style" pitchFamily="18" charset="0"/>
              </a:rPr>
              <a:t>Domains of Social Science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latin typeface="Bookman Old Style" pitchFamily="18" charset="0"/>
              </a:rPr>
              <a:t>Learning outcomes in social science secondary stage</a:t>
            </a:r>
            <a:endParaRPr lang="en-IN" dirty="0">
              <a:latin typeface="Bookman Old Style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17167524"/>
              </p:ext>
            </p:extLst>
          </p:nvPr>
        </p:nvGraphicFramePr>
        <p:xfrm>
          <a:off x="1752600" y="2209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039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en-US" sz="3200" dirty="0" smtClean="0">
                <a:latin typeface="Bookman Old Style" pitchFamily="18" charset="0"/>
              </a:rPr>
              <a:t>The </a:t>
            </a:r>
            <a:r>
              <a:rPr lang="en-US" sz="3200" dirty="0">
                <a:latin typeface="Bookman Old Style" pitchFamily="18" charset="0"/>
              </a:rPr>
              <a:t>social science learning outcomes for classes </a:t>
            </a:r>
            <a:r>
              <a:rPr lang="en-US" sz="3200" dirty="0">
                <a:solidFill>
                  <a:srgbClr val="FF0000"/>
                </a:solidFill>
                <a:latin typeface="Bookman Old Style" pitchFamily="18" charset="0"/>
              </a:rPr>
              <a:t>IX and X</a:t>
            </a:r>
            <a:r>
              <a:rPr lang="en-US" sz="3200" dirty="0">
                <a:latin typeface="Bookman Old Style" pitchFamily="18" charset="0"/>
              </a:rPr>
              <a:t> each are broadly grouped into </a:t>
            </a:r>
            <a:r>
              <a:rPr lang="en-US" sz="3200" dirty="0">
                <a:solidFill>
                  <a:srgbClr val="FF0000"/>
                </a:solidFill>
                <a:latin typeface="Bookman Old Style" pitchFamily="18" charset="0"/>
              </a:rPr>
              <a:t>12 parts</a:t>
            </a:r>
            <a:r>
              <a:rPr lang="en-US" sz="3200" dirty="0">
                <a:latin typeface="Bookman Old Style" pitchFamily="18" charset="0"/>
              </a:rPr>
              <a:t>. </a:t>
            </a:r>
            <a:endParaRPr lang="en-US" sz="3200" dirty="0" smtClean="0">
              <a:latin typeface="Bookman Old Style" pitchFamily="18" charset="0"/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en-US" sz="3200" dirty="0" smtClean="0">
                <a:latin typeface="Bookman Old Style" pitchFamily="18" charset="0"/>
              </a:rPr>
              <a:t>Each </a:t>
            </a:r>
            <a:r>
              <a:rPr lang="en-US" sz="3200" dirty="0">
                <a:latin typeface="Bookman Old Style" pitchFamily="18" charset="0"/>
              </a:rPr>
              <a:t>part deals with a similar </a:t>
            </a:r>
            <a:r>
              <a:rPr lang="en-US" sz="3200" dirty="0">
                <a:solidFill>
                  <a:srgbClr val="FF0000"/>
                </a:solidFill>
                <a:latin typeface="Bookman Old Style" pitchFamily="18" charset="0"/>
              </a:rPr>
              <a:t>set of competencies and includes a few learning outcomes linking the contents</a:t>
            </a:r>
            <a:r>
              <a:rPr lang="en-US" sz="3200" dirty="0">
                <a:latin typeface="Bookman Old Style" pitchFamily="18" charset="0"/>
              </a:rPr>
              <a:t> this on the base of nature of social science</a:t>
            </a:r>
            <a:r>
              <a:rPr lang="en-US" sz="3200" dirty="0" smtClean="0">
                <a:latin typeface="Bookman Old Style" pitchFamily="18" charset="0"/>
              </a:rPr>
              <a:t>.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en-US" sz="3200" dirty="0" smtClean="0">
                <a:latin typeface="Bookman Old Style" pitchFamily="18" charset="0"/>
              </a:rPr>
              <a:t> </a:t>
            </a:r>
            <a:r>
              <a:rPr lang="en-US" sz="3200" dirty="0">
                <a:latin typeface="Bookman Old Style" pitchFamily="18" charset="0"/>
              </a:rPr>
              <a:t>Some learning outcomes appear commonly in </a:t>
            </a:r>
            <a:r>
              <a:rPr lang="en-US" sz="3200" dirty="0">
                <a:solidFill>
                  <a:srgbClr val="FF0000"/>
                </a:solidFill>
                <a:latin typeface="Bookman Old Style" pitchFamily="18" charset="0"/>
              </a:rPr>
              <a:t>both class IX and X. </a:t>
            </a:r>
            <a:endParaRPr lang="en-IN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>
                <a:latin typeface="Bookman Old Style" pitchFamily="18" charset="0"/>
              </a:rPr>
              <a:t>Learning outcomes in social science secondary stage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186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marL="624078" indent="-514350" algn="just">
              <a:buFont typeface="+mj-lt"/>
              <a:buAutoNum type="arabicPeriod"/>
            </a:pPr>
            <a:r>
              <a:rPr lang="en-IN" sz="2000" b="1" dirty="0" smtClean="0">
                <a:latin typeface="Bookman Old Style" pitchFamily="18" charset="0"/>
              </a:rPr>
              <a:t>R</a:t>
            </a:r>
            <a:r>
              <a:rPr lang="en-US" sz="2000" b="1" dirty="0" smtClean="0">
                <a:latin typeface="Bookman Old Style" pitchFamily="18" charset="0"/>
              </a:rPr>
              <a:t>ecognizes</a:t>
            </a:r>
            <a:r>
              <a:rPr lang="en-US" sz="2000" dirty="0" smtClean="0">
                <a:latin typeface="Bookman Old Style" pitchFamily="18" charset="0"/>
              </a:rPr>
              <a:t> and </a:t>
            </a:r>
            <a:r>
              <a:rPr lang="en-US" sz="2000" b="1" dirty="0" smtClean="0">
                <a:latin typeface="Bookman Old Style" pitchFamily="18" charset="0"/>
              </a:rPr>
              <a:t>retrieves</a:t>
            </a:r>
            <a:r>
              <a:rPr lang="en-US" sz="2000" dirty="0" smtClean="0">
                <a:latin typeface="Bookman Old Style" pitchFamily="18" charset="0"/>
              </a:rPr>
              <a:t> facts, figures and </a:t>
            </a:r>
            <a:r>
              <a:rPr lang="en-US" sz="2000" b="1" dirty="0" smtClean="0">
                <a:latin typeface="Bookman Old Style" pitchFamily="18" charset="0"/>
              </a:rPr>
              <a:t>narrates</a:t>
            </a:r>
            <a:r>
              <a:rPr lang="en-US" sz="2000" dirty="0" smtClean="0">
                <a:latin typeface="Bookman Old Style" pitchFamily="18" charset="0"/>
              </a:rPr>
              <a:t> processes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Explains</a:t>
            </a:r>
            <a:r>
              <a:rPr lang="en-US" sz="2000" dirty="0" smtClean="0">
                <a:latin typeface="Bookman Old Style" pitchFamily="18" charset="0"/>
              </a:rPr>
              <a:t> cause and effect relationship between phenomena, events and their occurrence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Analysis and Evaluates </a:t>
            </a:r>
            <a:r>
              <a:rPr lang="en-US" sz="2000" dirty="0" smtClean="0">
                <a:latin typeface="Bookman Old Style" pitchFamily="18" charset="0"/>
              </a:rPr>
              <a:t>information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Interprets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dirty="0" smtClean="0">
                <a:latin typeface="Bookman Old Style" pitchFamily="18" charset="0"/>
              </a:rPr>
              <a:t>Draws </a:t>
            </a:r>
            <a:r>
              <a:rPr lang="en-US" sz="2000" b="1" dirty="0" smtClean="0">
                <a:latin typeface="Bookman Old Style" pitchFamily="18" charset="0"/>
              </a:rPr>
              <a:t>inter-linkage </a:t>
            </a:r>
            <a:r>
              <a:rPr lang="en-US" sz="2000" dirty="0" smtClean="0">
                <a:latin typeface="Bookman Old Style" pitchFamily="18" charset="0"/>
              </a:rPr>
              <a:t>within social science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Identifies</a:t>
            </a:r>
            <a:r>
              <a:rPr lang="en-US" sz="2000" dirty="0" smtClean="0">
                <a:latin typeface="Bookman Old Style" pitchFamily="18" charset="0"/>
              </a:rPr>
              <a:t> assumptions / Biases/ Prejudices / Stereotypes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IN" sz="2000" b="1" dirty="0" smtClean="0">
                <a:latin typeface="Bookman Old Style" pitchFamily="18" charset="0"/>
              </a:rPr>
              <a:t>Demonstrates</a:t>
            </a:r>
            <a:r>
              <a:rPr lang="en-IN" sz="2000" dirty="0" smtClean="0">
                <a:latin typeface="Bookman Old Style" pitchFamily="18" charset="0"/>
              </a:rPr>
              <a:t> skills of Inquisitiveness / </a:t>
            </a:r>
            <a:r>
              <a:rPr lang="en-IN" sz="2000" b="1" dirty="0" smtClean="0">
                <a:latin typeface="Bookman Old Style" pitchFamily="18" charset="0"/>
              </a:rPr>
              <a:t>Enquiry</a:t>
            </a:r>
            <a:r>
              <a:rPr lang="en-IN" sz="2000" dirty="0" smtClean="0">
                <a:latin typeface="Bookman Old Style" pitchFamily="18" charset="0"/>
              </a:rPr>
              <a:t>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Constructs</a:t>
            </a:r>
            <a:r>
              <a:rPr lang="en-US" sz="2000" dirty="0" smtClean="0">
                <a:latin typeface="Bookman Old Style" pitchFamily="18" charset="0"/>
              </a:rPr>
              <a:t> views / arguments / ideas on the basis of collected / given information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sz="2000" b="1" dirty="0" smtClean="0">
                <a:latin typeface="Bookman Old Style" pitchFamily="18" charset="0"/>
              </a:rPr>
              <a:t>Extrapolates</a:t>
            </a:r>
            <a:r>
              <a:rPr lang="en-US" sz="2000" dirty="0" smtClean="0">
                <a:latin typeface="Bookman Old Style" pitchFamily="18" charset="0"/>
              </a:rPr>
              <a:t> </a:t>
            </a:r>
            <a:r>
              <a:rPr lang="en-US" sz="2000" dirty="0">
                <a:latin typeface="Bookman Old Style" pitchFamily="18" charset="0"/>
              </a:rPr>
              <a:t>and </a:t>
            </a:r>
            <a:r>
              <a:rPr lang="en-US" sz="2000" b="1" dirty="0">
                <a:latin typeface="Bookman Old Style" pitchFamily="18" charset="0"/>
              </a:rPr>
              <a:t>predict</a:t>
            </a:r>
            <a:r>
              <a:rPr lang="en-US" sz="2000" dirty="0">
                <a:latin typeface="Bookman Old Style" pitchFamily="18" charset="0"/>
              </a:rPr>
              <a:t> events </a:t>
            </a:r>
            <a:r>
              <a:rPr lang="en-US" sz="2000" dirty="0" smtClean="0">
                <a:latin typeface="Bookman Old Style" pitchFamily="18" charset="0"/>
              </a:rPr>
              <a:t>and phenomena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IN" sz="2000" b="1" dirty="0" smtClean="0">
                <a:latin typeface="Bookman Old Style" pitchFamily="18" charset="0"/>
              </a:rPr>
              <a:t>Illustrates</a:t>
            </a:r>
            <a:r>
              <a:rPr lang="en-IN" sz="2000" dirty="0" smtClean="0">
                <a:latin typeface="Bookman Old Style" pitchFamily="18" charset="0"/>
              </a:rPr>
              <a:t> </a:t>
            </a:r>
            <a:r>
              <a:rPr lang="en-IN" sz="2000" dirty="0">
                <a:latin typeface="Bookman Old Style" pitchFamily="18" charset="0"/>
              </a:rPr>
              <a:t>decision making / problem solving skills </a:t>
            </a:r>
            <a:endParaRPr lang="en-IN" sz="2000" dirty="0" smtClean="0">
              <a:latin typeface="Bookman Old Style" pitchFamily="18" charset="0"/>
            </a:endParaRPr>
          </a:p>
          <a:p>
            <a:pPr marL="624078" indent="-514350" algn="just">
              <a:buFont typeface="+mj-lt"/>
              <a:buAutoNum type="arabicPeriod"/>
            </a:pPr>
            <a:r>
              <a:rPr lang="en-US" sz="2000" dirty="0" smtClean="0">
                <a:latin typeface="Bookman Old Style" pitchFamily="18" charset="0"/>
              </a:rPr>
              <a:t>shows </a:t>
            </a:r>
            <a:r>
              <a:rPr lang="en-US" sz="2000" dirty="0">
                <a:latin typeface="Bookman Old Style" pitchFamily="18" charset="0"/>
              </a:rPr>
              <a:t>sensitivity and </a:t>
            </a:r>
            <a:r>
              <a:rPr lang="en-US" sz="2000" b="1" dirty="0">
                <a:latin typeface="Bookman Old Style" pitchFamily="18" charset="0"/>
              </a:rPr>
              <a:t>appreciation </a:t>
            </a:r>
            <a:r>
              <a:rPr lang="en-US" sz="2000" dirty="0">
                <a:latin typeface="Bookman Old Style" pitchFamily="18" charset="0"/>
              </a:rPr>
              <a:t>skills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IN" sz="2000" b="1" dirty="0" smtClean="0">
                <a:latin typeface="Bookman Old Style" pitchFamily="18" charset="0"/>
              </a:rPr>
              <a:t>Classifies </a:t>
            </a:r>
            <a:r>
              <a:rPr lang="en-IN" sz="2000" dirty="0" smtClean="0">
                <a:latin typeface="Bookman Old Style" pitchFamily="18" charset="0"/>
              </a:rPr>
              <a:t>and Compares events, Facts , data and Figures</a:t>
            </a:r>
            <a:r>
              <a:rPr lang="en-IN" sz="2000" dirty="0">
                <a:latin typeface="Bookman Old Style" pitchFamily="18" charset="0"/>
              </a:rPr>
              <a:t>	</a:t>
            </a:r>
            <a:endParaRPr lang="en-US" sz="1600" b="1" dirty="0" smtClean="0"/>
          </a:p>
          <a:p>
            <a:pPr marL="624078" indent="-514350" algn="just">
              <a:buFont typeface="+mj-lt"/>
              <a:buAutoNum type="arabicPeriod"/>
            </a:pPr>
            <a:endParaRPr lang="en-US" sz="1600" b="1" dirty="0" smtClean="0"/>
          </a:p>
          <a:p>
            <a:pPr marL="109728" indent="0" algn="just">
              <a:buNone/>
            </a:pPr>
            <a:r>
              <a:rPr lang="en-US" sz="1600" b="1" dirty="0" smtClean="0"/>
              <a:t> </a:t>
            </a:r>
          </a:p>
          <a:p>
            <a:pPr marL="624078" indent="-514350" algn="just">
              <a:buFont typeface="+mj-lt"/>
              <a:buAutoNum type="arabicPeriod"/>
            </a:pPr>
            <a:endParaRPr lang="en-US" sz="1600" dirty="0"/>
          </a:p>
          <a:p>
            <a:pPr marL="109728" indent="0">
              <a:buNone/>
            </a:pPr>
            <a:r>
              <a:rPr lang="en-IN" sz="1600" dirty="0"/>
              <a:t>	</a:t>
            </a:r>
          </a:p>
          <a:p>
            <a:pPr marL="624078" indent="-514350">
              <a:buFont typeface="+mj-lt"/>
              <a:buAutoNum type="arabicParenR"/>
            </a:pPr>
            <a:endParaRPr lang="en-US" sz="1600" dirty="0"/>
          </a:p>
          <a:p>
            <a:pPr marL="109728" indent="0">
              <a:buNone/>
            </a:pPr>
            <a:endParaRPr lang="en-IN" sz="1600" dirty="0"/>
          </a:p>
          <a:p>
            <a:pPr marL="0" indent="0">
              <a:buNone/>
            </a:pPr>
            <a:endParaRPr lang="en-IN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766"/>
            <a:ext cx="90678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Bookman Old Style" pitchFamily="18" charset="0"/>
              </a:rPr>
              <a:t>IX and X each are broadly grouped into </a:t>
            </a:r>
            <a:r>
              <a:rPr lang="en-US" sz="2800" dirty="0" smtClean="0">
                <a:latin typeface="Bookman Old Style" pitchFamily="18" charset="0"/>
              </a:rPr>
              <a:t/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800" dirty="0" smtClean="0">
                <a:latin typeface="Bookman Old Style" pitchFamily="18" charset="0"/>
              </a:rPr>
              <a:t>12 </a:t>
            </a:r>
            <a:r>
              <a:rPr lang="en-US" sz="2800" dirty="0">
                <a:latin typeface="Bookman Old Style" pitchFamily="18" charset="0"/>
              </a:rPr>
              <a:t>parts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71886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071872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Locates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en-US" sz="2800" dirty="0">
                <a:latin typeface="Bookman Old Style" pitchFamily="18" charset="0"/>
              </a:rPr>
              <a:t>places, states, union territories and other physical features on the map of India.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Recognizes </a:t>
            </a:r>
            <a:r>
              <a:rPr lang="en-US" sz="2800" dirty="0">
                <a:solidFill>
                  <a:srgbClr val="FF0000"/>
                </a:solidFill>
                <a:latin typeface="Bookman Old Style" pitchFamily="18" charset="0"/>
              </a:rPr>
              <a:t>and describes</a:t>
            </a:r>
            <a:r>
              <a:rPr lang="en-US" sz="2800" dirty="0">
                <a:latin typeface="Bookman Old Style" pitchFamily="18" charset="0"/>
              </a:rPr>
              <a:t> different physical features, types of forests, seasons etc. </a:t>
            </a:r>
          </a:p>
          <a:p>
            <a:pPr algn="just">
              <a:buFont typeface="Wingdings" pitchFamily="2" charset="2"/>
              <a:buChar char="v"/>
            </a:pPr>
            <a:r>
              <a:rPr lang="en-IN" sz="2800" dirty="0">
                <a:solidFill>
                  <a:srgbClr val="FF0000"/>
                </a:solidFill>
                <a:latin typeface="Bookman Old Style" pitchFamily="18" charset="0"/>
              </a:rPr>
              <a:t>D</a:t>
            </a:r>
            <a:r>
              <a:rPr lang="en-IN" sz="2800" dirty="0" smtClean="0">
                <a:solidFill>
                  <a:srgbClr val="FF0000"/>
                </a:solidFill>
                <a:latin typeface="Bookman Old Style" pitchFamily="18" charset="0"/>
              </a:rPr>
              <a:t>escribes</a:t>
            </a:r>
            <a:r>
              <a:rPr lang="en-IN" sz="2800" dirty="0" smtClean="0">
                <a:latin typeface="Bookman Old Style" pitchFamily="18" charset="0"/>
              </a:rPr>
              <a:t> </a:t>
            </a:r>
            <a:r>
              <a:rPr lang="en-IN" sz="2800" dirty="0">
                <a:latin typeface="Bookman Old Style" pitchFamily="18" charset="0"/>
              </a:rPr>
              <a:t>important terms in geography such as standard meridian, drainage basin, water divide, monsoon, weather, climate, flora, fauna, population density, etc. </a:t>
            </a:r>
          </a:p>
          <a:p>
            <a:pPr algn="just">
              <a:buFont typeface="Wingdings" pitchFamily="2" charset="2"/>
              <a:buChar char="v"/>
            </a:pPr>
            <a:r>
              <a:rPr lang="en-IN" sz="2800" dirty="0" smtClean="0">
                <a:solidFill>
                  <a:srgbClr val="FF0000"/>
                </a:solidFill>
                <a:latin typeface="Bookman Old Style" pitchFamily="18" charset="0"/>
              </a:rPr>
              <a:t>Estimates</a:t>
            </a:r>
            <a:r>
              <a:rPr lang="en-IN" sz="2800" dirty="0" smtClean="0">
                <a:latin typeface="Bookman Old Style" pitchFamily="18" charset="0"/>
              </a:rPr>
              <a:t> </a:t>
            </a:r>
            <a:r>
              <a:rPr lang="en-IN" sz="2800" dirty="0">
                <a:latin typeface="Bookman Old Style" pitchFamily="18" charset="0"/>
              </a:rPr>
              <a:t>annual growth rate.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Defines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en-US" sz="2800" dirty="0">
                <a:latin typeface="Bookman Old Style" pitchFamily="18" charset="0"/>
              </a:rPr>
              <a:t>simple economic terms such as poverty, literacy, unemployment, head count ratio, food security, exports and imports.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Lists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en-US" sz="2800" dirty="0">
                <a:latin typeface="Bookman Old Style" pitchFamily="18" charset="0"/>
              </a:rPr>
              <a:t>various factors of production. </a:t>
            </a:r>
          </a:p>
          <a:p>
            <a:pPr marL="109728" indent="0" algn="just">
              <a:buNone/>
            </a:pP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10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N" sz="4400" dirty="0" smtClean="0">
                <a:latin typeface="Bookman Old Style" pitchFamily="18" charset="0"/>
              </a:rPr>
              <a:t/>
            </a:r>
            <a:br>
              <a:rPr lang="en-IN" sz="4400" dirty="0" smtClean="0">
                <a:latin typeface="Bookman Old Style" pitchFamily="18" charset="0"/>
              </a:rPr>
            </a:br>
            <a:r>
              <a:rPr lang="en-IN" sz="4400" dirty="0" smtClean="0">
                <a:latin typeface="Bookman Old Style" pitchFamily="18" charset="0"/>
              </a:rPr>
              <a:t>1. </a:t>
            </a:r>
            <a:r>
              <a:rPr lang="en-IN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</a:t>
            </a:r>
            <a:r>
              <a:rPr lang="en-US" sz="2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ecognizes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and retrieves facts, figures and 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narrates 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processes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en-I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2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766" y="1447800"/>
            <a:ext cx="8229600" cy="16763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Examines </a:t>
            </a:r>
            <a:r>
              <a:rPr lang="en-US" sz="2400" dirty="0">
                <a:latin typeface="Bookman Old Style" pitchFamily="18" charset="0"/>
              </a:rPr>
              <a:t>factors causing pollution and their impact on people‘s lives; 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  <a:latin typeface="Bookman Old Style" pitchFamily="18" charset="0"/>
              </a:rPr>
              <a:t>Explains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en-US" sz="2400" dirty="0">
                <a:latin typeface="Bookman Old Style" pitchFamily="18" charset="0"/>
              </a:rPr>
              <a:t>factors affecting course of a river, climate, population distribution, flora and fauna of a region </a:t>
            </a: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7796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Bookman Old Style" pitchFamily="18" charset="0"/>
              </a:rPr>
              <a:t>2. Explains </a:t>
            </a:r>
            <a:r>
              <a:rPr lang="en-US" sz="2400" dirty="0">
                <a:latin typeface="Bookman Old Style" pitchFamily="18" charset="0"/>
              </a:rPr>
              <a:t>cause and effect relationship between </a:t>
            </a:r>
            <a:r>
              <a:rPr lang="en-US" sz="2400" dirty="0" smtClean="0">
                <a:latin typeface="Bookman Old Style" pitchFamily="18" charset="0"/>
              </a:rPr>
              <a:t/>
            </a:r>
            <a:br>
              <a:rPr lang="en-US" sz="2400" dirty="0" smtClean="0">
                <a:latin typeface="Bookman Old Style" pitchFamily="18" charset="0"/>
              </a:rPr>
            </a:br>
            <a:r>
              <a:rPr lang="en-US" sz="2400" dirty="0"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   phenomena</a:t>
            </a:r>
            <a:r>
              <a:rPr lang="en-US" sz="2400" dirty="0">
                <a:latin typeface="Bookman Old Style" pitchFamily="18" charset="0"/>
              </a:rPr>
              <a:t>, events and their occurrence </a:t>
            </a:r>
            <a:br>
              <a:rPr lang="en-US" sz="2400" dirty="0">
                <a:latin typeface="Bookman Old Style" pitchFamily="18" charset="0"/>
              </a:rPr>
            </a:br>
            <a:endParaRPr lang="en-IN" sz="2400" dirty="0"/>
          </a:p>
        </p:txBody>
      </p:sp>
      <p:sp>
        <p:nvSpPr>
          <p:cNvPr id="4" name="Rectangle 3"/>
          <p:cNvSpPr/>
          <p:nvPr/>
        </p:nvSpPr>
        <p:spPr>
          <a:xfrm>
            <a:off x="396766" y="3395990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ookman Old Style" pitchFamily="18" charset="0"/>
              </a:rPr>
              <a:t>3. Analysis and Evaluates information</a:t>
            </a:r>
            <a:endParaRPr lang="en-IN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4114800"/>
            <a:ext cx="838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Outlines or assesses</a:t>
            </a:r>
            <a:r>
              <a:rPr lang="en-US" sz="2400" dirty="0">
                <a:latin typeface="Bookman Old Style" pitchFamily="18" charset="0"/>
              </a:rPr>
              <a:t> the working of Indian Parliament and judiciary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Analyses</a:t>
            </a:r>
            <a:r>
              <a:rPr lang="en-US" sz="2400" dirty="0">
                <a:latin typeface="Bookman Old Style" pitchFamily="18" charset="0"/>
              </a:rPr>
              <a:t> different types of climate found in different regions of India/World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Bookman Old Style" pitchFamily="18" charset="0"/>
              </a:rPr>
              <a:t>Assesses</a:t>
            </a:r>
            <a:r>
              <a:rPr lang="en-US" sz="2400" dirty="0">
                <a:latin typeface="Bookman Old Style" pitchFamily="18" charset="0"/>
              </a:rPr>
              <a:t> the impact of important government welfare </a:t>
            </a:r>
            <a:r>
              <a:rPr lang="en-US" sz="2400" dirty="0" err="1">
                <a:latin typeface="Bookman Old Style" pitchFamily="18" charset="0"/>
              </a:rPr>
              <a:t>programmes</a:t>
            </a:r>
            <a:r>
              <a:rPr lang="en-US" sz="2400" dirty="0">
                <a:latin typeface="Bookman Old Styl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432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26670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Maps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of river systems in India, physiography, population distribution 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Diagrams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such as pie and bar </a:t>
            </a:r>
            <a:r>
              <a:rPr lang="en-US" dirty="0" smtClean="0">
                <a:latin typeface="Bookman Old Style" pitchFamily="18" charset="0"/>
              </a:rPr>
              <a:t>,</a:t>
            </a:r>
            <a:r>
              <a:rPr lang="en-IN" dirty="0" smtClean="0">
                <a:latin typeface="Bookman Old Style" pitchFamily="18" charset="0"/>
              </a:rPr>
              <a:t>Cartoons </a:t>
            </a:r>
            <a:r>
              <a:rPr lang="en-IN" dirty="0">
                <a:latin typeface="Bookman Old Style" pitchFamily="18" charset="0"/>
              </a:rPr>
              <a:t>and their </a:t>
            </a:r>
            <a:r>
              <a:rPr lang="en-IN" dirty="0" smtClean="0">
                <a:latin typeface="Bookman Old Style" pitchFamily="18" charset="0"/>
              </a:rPr>
              <a:t>contexts, Photographs, Posters, </a:t>
            </a:r>
            <a:r>
              <a:rPr lang="en-US" dirty="0" smtClean="0">
                <a:latin typeface="Bookman Old Style" pitchFamily="18" charset="0"/>
              </a:rPr>
              <a:t>Newspaper </a:t>
            </a:r>
            <a:r>
              <a:rPr lang="en-US" dirty="0">
                <a:latin typeface="Bookman Old Style" pitchFamily="18" charset="0"/>
              </a:rPr>
              <a:t>clipping related to socio- political issues </a:t>
            </a:r>
          </a:p>
          <a:p>
            <a:pPr marL="109728" indent="0" algn="just">
              <a:buNone/>
            </a:pP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7862" y="152400"/>
            <a:ext cx="8229600" cy="868362"/>
          </a:xfrm>
        </p:spPr>
        <p:txBody>
          <a:bodyPr>
            <a:normAutofit/>
          </a:bodyPr>
          <a:lstStyle/>
          <a:p>
            <a:r>
              <a:rPr lang="en-IN" sz="3600" dirty="0" smtClean="0"/>
              <a:t>4. </a:t>
            </a:r>
            <a:r>
              <a:rPr lang="en-IN" sz="3600" dirty="0" smtClean="0">
                <a:latin typeface="Bookman Old Style" pitchFamily="18" charset="0"/>
              </a:rPr>
              <a:t>Interprets</a:t>
            </a:r>
            <a:r>
              <a:rPr lang="en-IN" sz="3600" dirty="0" smtClean="0"/>
              <a:t> </a:t>
            </a:r>
            <a:endParaRPr lang="en-IN" sz="3600" dirty="0"/>
          </a:p>
        </p:txBody>
      </p:sp>
      <p:sp>
        <p:nvSpPr>
          <p:cNvPr id="4" name="Rectangle 3"/>
          <p:cNvSpPr/>
          <p:nvPr/>
        </p:nvSpPr>
        <p:spPr>
          <a:xfrm>
            <a:off x="381000" y="3539066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ookman Old Style" pitchFamily="18" charset="0"/>
              </a:rPr>
              <a:t>5. Draws inter-linkage within social science</a:t>
            </a:r>
            <a:br>
              <a:rPr lang="en-US" sz="2800" b="1" dirty="0">
                <a:latin typeface="Bookman Old Style" pitchFamily="18" charset="0"/>
              </a:rPr>
            </a:br>
            <a:endParaRPr lang="en-IN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959069" y="4227641"/>
            <a:ext cx="7924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IN" sz="2400" dirty="0">
                <a:latin typeface="Bookman Old Style" pitchFamily="18" charset="0"/>
              </a:rPr>
              <a:t> Population distribution and Food </a:t>
            </a:r>
            <a:r>
              <a:rPr lang="en-IN" sz="2400" dirty="0" smtClean="0">
                <a:latin typeface="Bookman Old Style" pitchFamily="18" charset="0"/>
              </a:rPr>
              <a:t>Security </a:t>
            </a:r>
          </a:p>
          <a:p>
            <a:pPr algn="ctr"/>
            <a:r>
              <a:rPr lang="en-IN" sz="2400" dirty="0" smtClean="0">
                <a:latin typeface="Bookman Old Style" pitchFamily="18" charset="0"/>
              </a:rPr>
              <a:t>    </a:t>
            </a:r>
            <a:r>
              <a:rPr lang="en-IN" sz="2400" dirty="0" smtClean="0">
                <a:solidFill>
                  <a:srgbClr val="FF0000"/>
                </a:solidFill>
                <a:latin typeface="Bookman Old Style" pitchFamily="18" charset="0"/>
              </a:rPr>
              <a:t>Geo. &amp; Eco.</a:t>
            </a:r>
            <a:endParaRPr lang="en-IN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IN" sz="2400" dirty="0">
                <a:latin typeface="Bookman Old Style" pitchFamily="18" charset="0"/>
              </a:rPr>
              <a:t>Food security as the component of </a:t>
            </a:r>
            <a:r>
              <a:rPr lang="en-IN" sz="2400" dirty="0" smtClean="0">
                <a:latin typeface="Bookman Old Style" pitchFamily="18" charset="0"/>
              </a:rPr>
              <a:t>Agriculture</a:t>
            </a:r>
          </a:p>
          <a:p>
            <a:pPr algn="ctr"/>
            <a:r>
              <a:rPr lang="en-IN" sz="2400" dirty="0">
                <a:latin typeface="Bookman Old Style" pitchFamily="18" charset="0"/>
              </a:rPr>
              <a:t> </a:t>
            </a:r>
            <a:r>
              <a:rPr lang="en-IN" sz="2400" dirty="0" smtClean="0">
                <a:solidFill>
                  <a:srgbClr val="FF0000"/>
                </a:solidFill>
                <a:latin typeface="Bookman Old Style" pitchFamily="18" charset="0"/>
              </a:rPr>
              <a:t>  Eco. &amp; Geo.</a:t>
            </a:r>
            <a:endParaRPr lang="en-IN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IN" sz="2400" dirty="0">
                <a:latin typeface="Bookman Old Style" pitchFamily="18" charset="0"/>
              </a:rPr>
              <a:t>Cropping Pattern , Trade and </a:t>
            </a:r>
            <a:r>
              <a:rPr lang="en-IN" sz="2400" dirty="0" smtClean="0">
                <a:latin typeface="Bookman Old Style" pitchFamily="18" charset="0"/>
              </a:rPr>
              <a:t>Culture </a:t>
            </a:r>
          </a:p>
          <a:p>
            <a:pPr algn="ctr"/>
            <a:r>
              <a:rPr lang="en-IN" sz="2400" dirty="0">
                <a:latin typeface="Bookman Old Style" pitchFamily="18" charset="0"/>
              </a:rPr>
              <a:t> </a:t>
            </a:r>
            <a:r>
              <a:rPr lang="en-IN" sz="2400" dirty="0" smtClean="0">
                <a:latin typeface="Bookman Old Style" pitchFamily="18" charset="0"/>
              </a:rPr>
              <a:t>  </a:t>
            </a:r>
            <a:r>
              <a:rPr lang="en-IN" sz="2400" dirty="0" smtClean="0">
                <a:solidFill>
                  <a:srgbClr val="FF0000"/>
                </a:solidFill>
                <a:latin typeface="Bookman Old Style" pitchFamily="18" charset="0"/>
              </a:rPr>
              <a:t>Geo. &amp;  Eco.</a:t>
            </a:r>
            <a:endParaRPr lang="en-IN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IN" sz="2400" dirty="0">
                <a:latin typeface="Bookman Old Style" pitchFamily="18" charset="0"/>
              </a:rPr>
              <a:t>River system and </a:t>
            </a:r>
            <a:r>
              <a:rPr lang="en-IN" sz="2400" dirty="0" smtClean="0">
                <a:latin typeface="Bookman Old Style" pitchFamily="18" charset="0"/>
              </a:rPr>
              <a:t>Civilization – </a:t>
            </a:r>
            <a:r>
              <a:rPr lang="en-IN" sz="2400" dirty="0" smtClean="0">
                <a:solidFill>
                  <a:srgbClr val="FF0000"/>
                </a:solidFill>
                <a:latin typeface="Bookman Old Style" pitchFamily="18" charset="0"/>
              </a:rPr>
              <a:t>Geo. &amp; His.</a:t>
            </a:r>
            <a:endParaRPr lang="en-IN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76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IN" dirty="0" smtClean="0">
                <a:latin typeface="Bookman Old Style" pitchFamily="18" charset="0"/>
              </a:rPr>
              <a:t>Texts</a:t>
            </a:r>
          </a:p>
          <a:p>
            <a:pPr>
              <a:buFont typeface="Wingdings" pitchFamily="2" charset="2"/>
              <a:buChar char="v"/>
            </a:pPr>
            <a:r>
              <a:rPr lang="en-IN" dirty="0" smtClean="0">
                <a:latin typeface="Bookman Old Style" pitchFamily="18" charset="0"/>
              </a:rPr>
              <a:t>Visuals</a:t>
            </a:r>
          </a:p>
          <a:p>
            <a:pPr>
              <a:buFont typeface="Wingdings" pitchFamily="2" charset="2"/>
              <a:buChar char="v"/>
            </a:pPr>
            <a:r>
              <a:rPr lang="en-IN" dirty="0" smtClean="0">
                <a:latin typeface="Bookman Old Style" pitchFamily="18" charset="0"/>
              </a:rPr>
              <a:t>Political analysis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Social issues through news items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Government welfare schemes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Rural and Urban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Food Habit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Gender / Caste / Religion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Political Parties</a:t>
            </a:r>
          </a:p>
          <a:p>
            <a:pPr lvl="3">
              <a:buFont typeface="Wingdings" pitchFamily="2" charset="2"/>
              <a:buChar char="Ø"/>
            </a:pPr>
            <a:r>
              <a:rPr lang="en-IN" sz="2400" dirty="0" smtClean="0">
                <a:latin typeface="Bookman Old Style" pitchFamily="18" charset="0"/>
              </a:rPr>
              <a:t>Language </a:t>
            </a: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ookman Old Style" pitchFamily="18" charset="0"/>
              </a:rPr>
              <a:t/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800" dirty="0" smtClean="0">
                <a:latin typeface="Bookman Old Style" pitchFamily="18" charset="0"/>
              </a:rPr>
              <a:t>6. Identifies </a:t>
            </a:r>
            <a:r>
              <a:rPr lang="en-US" sz="2800" dirty="0">
                <a:latin typeface="Bookman Old Style" pitchFamily="18" charset="0"/>
              </a:rPr>
              <a:t>assumptions / Biases/ </a:t>
            </a:r>
            <a:r>
              <a:rPr lang="en-US" sz="2800" dirty="0" smtClean="0">
                <a:latin typeface="Bookman Old Style" pitchFamily="18" charset="0"/>
              </a:rPr>
              <a:t/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 Prejudices </a:t>
            </a:r>
            <a:r>
              <a:rPr lang="en-US" sz="2800" dirty="0">
                <a:latin typeface="Bookman Old Style" pitchFamily="18" charset="0"/>
              </a:rPr>
              <a:t>/ Stereotypes</a:t>
            </a:r>
            <a:br>
              <a:rPr lang="en-US" sz="2800" dirty="0">
                <a:latin typeface="Bookman Old Style" pitchFamily="18" charset="0"/>
              </a:rPr>
            </a:b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95010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Concentration</a:t>
            </a:r>
            <a:r>
              <a:rPr lang="en-IN" dirty="0" smtClean="0">
                <a:latin typeface="Bookman Old Style" pitchFamily="18" charset="0"/>
              </a:rPr>
              <a:t> of industries in certain areas</a:t>
            </a:r>
          </a:p>
          <a:p>
            <a:pPr marL="109728" indent="0" algn="just">
              <a:buNone/>
            </a:pPr>
            <a:r>
              <a:rPr lang="en-IN" dirty="0" smtClean="0">
                <a:latin typeface="Bookman Old Style" pitchFamily="18" charset="0"/>
              </a:rPr>
              <a:t>   Scarcity of Water</a:t>
            </a:r>
          </a:p>
          <a:p>
            <a:pPr algn="just">
              <a:buFont typeface="Wingdings" pitchFamily="2" charset="2"/>
              <a:buChar char="v"/>
            </a:pP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Role</a:t>
            </a:r>
            <a:r>
              <a:rPr lang="en-IN" dirty="0" smtClean="0">
                <a:latin typeface="Bookman Old Style" pitchFamily="18" charset="0"/>
              </a:rPr>
              <a:t> of Women in the Nationalist struggles of different countries</a:t>
            </a:r>
          </a:p>
          <a:p>
            <a:pPr algn="just">
              <a:buFont typeface="Wingdings" pitchFamily="2" charset="2"/>
              <a:buChar char="v"/>
            </a:pPr>
            <a:r>
              <a:rPr lang="en-IN" dirty="0" smtClean="0">
                <a:solidFill>
                  <a:srgbClr val="FF0000"/>
                </a:solidFill>
                <a:latin typeface="Bookman Old Style" pitchFamily="18" charset="0"/>
              </a:rPr>
              <a:t>Working</a:t>
            </a:r>
            <a:r>
              <a:rPr lang="en-IN" dirty="0" smtClean="0">
                <a:latin typeface="Bookman Old Style" pitchFamily="18" charset="0"/>
              </a:rPr>
              <a:t> of Democracy from local to National level </a:t>
            </a:r>
            <a:endParaRPr lang="en-IN" dirty="0"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 smtClean="0">
                <a:latin typeface="Bookman Old Style" pitchFamily="18" charset="0"/>
              </a:rPr>
              <a:t>7. Demonstrates </a:t>
            </a:r>
            <a:r>
              <a:rPr lang="en-IN" sz="2800" dirty="0">
                <a:latin typeface="Bookman Old Style" pitchFamily="18" charset="0"/>
              </a:rPr>
              <a:t>skills of Inquisitiveness / </a:t>
            </a:r>
            <a:r>
              <a:rPr lang="en-IN" sz="2800" dirty="0" smtClean="0">
                <a:latin typeface="Bookman Old Style" pitchFamily="18" charset="0"/>
              </a:rPr>
              <a:t/>
            </a:r>
            <a:br>
              <a:rPr lang="en-IN" sz="2800" dirty="0" smtClean="0">
                <a:latin typeface="Bookman Old Style" pitchFamily="18" charset="0"/>
              </a:rPr>
            </a:br>
            <a:r>
              <a:rPr lang="en-IN" sz="2800" dirty="0">
                <a:latin typeface="Bookman Old Style" pitchFamily="18" charset="0"/>
              </a:rPr>
              <a:t> </a:t>
            </a:r>
            <a:r>
              <a:rPr lang="en-IN" sz="2800" dirty="0" smtClean="0">
                <a:latin typeface="Bookman Old Style" pitchFamily="18" charset="0"/>
              </a:rPr>
              <a:t>   Enquiry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69382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647</TotalTime>
  <Words>785</Words>
  <Application>Microsoft Office PowerPoint</Application>
  <PresentationFormat>On-screen Show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LEARNING OUTCOMES</vt:lpstr>
      <vt:lpstr>Learning outcomes in social science secondary stage</vt:lpstr>
      <vt:lpstr>Learning outcomes in social science secondary stage</vt:lpstr>
      <vt:lpstr>IX and X each are broadly grouped into  12 parts</vt:lpstr>
      <vt:lpstr> 1. Recognizes and retrieves facts, figures and        narrates processes  </vt:lpstr>
      <vt:lpstr>2. Explains cause and effect relationship between      phenomena, events and their occurrence  </vt:lpstr>
      <vt:lpstr>4. Interprets </vt:lpstr>
      <vt:lpstr> 6. Identifies assumptions / Biases/      Prejudices / Stereotypes </vt:lpstr>
      <vt:lpstr>7. Demonstrates skills of Inquisitiveness /      Enquiry</vt:lpstr>
      <vt:lpstr>8. Constructs views / arguments / ideas on      the basis of collected / given information  </vt:lpstr>
      <vt:lpstr>9. Extrapolates and predicts events and phenomena  </vt:lpstr>
      <vt:lpstr>10. Illustrates decision making /        problem solving skills  </vt:lpstr>
      <vt:lpstr>11. Shows sensitivity and       appreciation skills  </vt:lpstr>
      <vt:lpstr>12. Classifies and Compares events,         Facts , data and Figures</vt:lpstr>
      <vt:lpstr>Total No.of LO’S in secondary stage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Outcomes</dc:title>
  <dc:creator>Administrator</dc:creator>
  <cp:lastModifiedBy>SVCTND05</cp:lastModifiedBy>
  <cp:revision>208</cp:revision>
  <dcterms:created xsi:type="dcterms:W3CDTF">2006-08-16T00:00:00Z</dcterms:created>
  <dcterms:modified xsi:type="dcterms:W3CDTF">2020-01-29T05:43:59Z</dcterms:modified>
</cp:coreProperties>
</file>